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3" r:id="rId6"/>
    <p:sldId id="262" r:id="rId7"/>
    <p:sldId id="260" r:id="rId8"/>
    <p:sldId id="266" r:id="rId9"/>
    <p:sldId id="267" r:id="rId10"/>
    <p:sldId id="268" r:id="rId11"/>
    <p:sldId id="269" r:id="rId12"/>
    <p:sldId id="270" r:id="rId13"/>
    <p:sldId id="283" r:id="rId14"/>
    <p:sldId id="271" r:id="rId15"/>
    <p:sldId id="278" r:id="rId16"/>
    <p:sldId id="279" r:id="rId17"/>
    <p:sldId id="282" r:id="rId18"/>
    <p:sldId id="280" r:id="rId19"/>
    <p:sldId id="281" r:id="rId20"/>
    <p:sldId id="273" r:id="rId21"/>
    <p:sldId id="275" r:id="rId22"/>
    <p:sldId id="272" r:id="rId23"/>
    <p:sldId id="277" r:id="rId24"/>
    <p:sldId id="274" r:id="rId25"/>
    <p:sldId id="276" r:id="rId26"/>
    <p:sldId id="261" r:id="rId27"/>
    <p:sldId id="264" r:id="rId28"/>
    <p:sldId id="265" r:id="rId2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20290"/>
    <p:restoredTop sz="94648"/>
  </p:normalViewPr>
  <p:slideViewPr>
    <p:cSldViewPr snapToGrid="0" snapToObjects="1">
      <p:cViewPr varScale="1">
        <p:scale>
          <a:sx n="107" d="100"/>
          <a:sy n="107" d="100"/>
        </p:scale>
        <p:origin x="1632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2.tiff>
</file>

<file path=ppt/media/image3.png>
</file>

<file path=ppt/media/image4.tiff>
</file>

<file path=ppt/media/image5.tiff>
</file>

<file path=ppt/media/image6.tiff>
</file>

<file path=ppt/media/image7.tif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A3158-8E03-D743-BF3E-A4F99E53A3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A07F2E-B03F-324E-AC63-AFBF4B5C08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A34ED2-45B0-844F-A3C7-8C31939A08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A3AE9-EB93-2542-8B91-EE1F7F8DF490}" type="datetimeFigureOut">
              <a:rPr lang="de-DE" smtClean="0"/>
              <a:t>23.06.18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E684FC-6A2D-7648-8294-F2DB807296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EF0820-2EE5-5043-A4B1-067D6D98A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8C4FC-E081-C344-8F30-CDF9ED93A60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90144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5399F-AB12-124E-BD38-9CABE1187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A4BC10-EEC2-AC4F-A453-4C0AA74D04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E12136-3531-4841-A269-7745ABF549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A3AE9-EB93-2542-8B91-EE1F7F8DF490}" type="datetimeFigureOut">
              <a:rPr lang="de-DE" smtClean="0"/>
              <a:t>23.06.18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2DB787-408A-FB43-8499-0E9C2A81F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3F01EF-0951-F340-9F9E-C160D432A0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8C4FC-E081-C344-8F30-CDF9ED93A60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787457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4A4AD7F-35A2-2347-A5C8-BC6B1A5C18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9A192B-D94A-4842-AEAA-79A21A6AC2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D1580F-B388-904F-8DD3-6F39E2486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A3AE9-EB93-2542-8B91-EE1F7F8DF490}" type="datetimeFigureOut">
              <a:rPr lang="de-DE" smtClean="0"/>
              <a:t>23.06.18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51478B-DDD3-0344-BF0D-CABE143C9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9F8D81-6E73-1C48-A4F6-7A9C33F47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8C4FC-E081-C344-8F30-CDF9ED93A60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93955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FAB102-5914-4B48-8710-1091ECD2B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924365-755B-6245-BBC5-AF693766AA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E6F70A-6BCB-AB49-866B-9C34C8419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A3AE9-EB93-2542-8B91-EE1F7F8DF490}" type="datetimeFigureOut">
              <a:rPr lang="de-DE" smtClean="0"/>
              <a:t>23.06.18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4854FD-27E6-1F4E-95D9-913198CDED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3454DE-234F-FF46-8F0F-FAB1CBDF0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8C4FC-E081-C344-8F30-CDF9ED93A60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951343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0A16D-8C12-7447-948C-E95A3D4F4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00983D-C991-8543-A9C9-D72623F6A8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3F6ED1-6A2A-8846-9524-08381A1D11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A3AE9-EB93-2542-8B91-EE1F7F8DF490}" type="datetimeFigureOut">
              <a:rPr lang="de-DE" smtClean="0"/>
              <a:t>23.06.18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B45651-8B31-D24A-8629-65EEF7AD14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DE616D-4DB6-1A41-994C-1693A3BE6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8C4FC-E081-C344-8F30-CDF9ED93A60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139118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5F689-4DB8-8C43-A2CB-316218038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276BF-17C3-0E4B-A1F6-0F296E9F24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3E76C9-74A4-7B4B-BD21-A4B1AB4CAF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6D957F-7838-BA48-BF43-F141378786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A3AE9-EB93-2542-8B91-EE1F7F8DF490}" type="datetimeFigureOut">
              <a:rPr lang="de-DE" smtClean="0"/>
              <a:t>23.06.18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889466-891A-F247-B92E-0C94E2FFEF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B977C2-BD9E-2E46-8913-A201BEB406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8C4FC-E081-C344-8F30-CDF9ED93A60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4147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3AD9D-778B-5A49-AFC4-0271C37C7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18D05B-2A4D-5A40-B680-EA4BA9ACB7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BEE8A7-577A-6641-843A-BC66F0C8C6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067464-9A02-B546-B50C-27E576DF1B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85FC595-94EB-CC44-81F6-13218689DE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32F2306-6B3E-B44D-ABED-5563B22401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A3AE9-EB93-2542-8B91-EE1F7F8DF490}" type="datetimeFigureOut">
              <a:rPr lang="de-DE" smtClean="0"/>
              <a:t>23.06.18</a:t>
            </a:fld>
            <a:endParaRPr lang="de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C13F845-F9FE-F340-AF4B-AE43C4ACE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BA7964-051A-D346-8476-AD92620EE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8C4FC-E081-C344-8F30-CDF9ED93A60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73788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0CA98D-96DB-5542-A185-FBD258C787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84A018-B256-5346-920A-B4440EC2C1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A3AE9-EB93-2542-8B91-EE1F7F8DF490}" type="datetimeFigureOut">
              <a:rPr lang="de-DE" smtClean="0"/>
              <a:t>23.06.18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4B7273-198F-774F-8406-D75F44AD9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075A93-E743-784C-908B-3C16E985D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8C4FC-E081-C344-8F30-CDF9ED93A60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87312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0E72843-A7BA-7043-9295-4B6B53385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A3AE9-EB93-2542-8B91-EE1F7F8DF490}" type="datetimeFigureOut">
              <a:rPr lang="de-DE" smtClean="0"/>
              <a:t>23.06.18</a:t>
            </a:fld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13DA6A-0E22-BE46-BFA7-04A9B9DF6D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FDE722-F687-7C46-A19A-49EA5840B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8C4FC-E081-C344-8F30-CDF9ED93A60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40034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6269B2-EC4E-8B49-AC6D-CC3ED2F898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C24A69-2CD9-764F-AC2B-111F058D18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46A523-652C-9843-8AF9-2C1DFBCEC1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9C9E29-4363-B14F-A676-CC5851E2F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A3AE9-EB93-2542-8B91-EE1F7F8DF490}" type="datetimeFigureOut">
              <a:rPr lang="de-DE" smtClean="0"/>
              <a:t>23.06.18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292D6E-90EA-0B4D-8EE9-C22EBC6A1A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9629D9-33D7-B649-9E95-348A2CC28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8C4FC-E081-C344-8F30-CDF9ED93A60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74198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6706D2-EBCF-604C-BD34-E9EF43F11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916AF96-D84E-C24A-A2BA-E7545DF14F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25E358-26FD-4946-AE5D-F5BE288557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493414-8861-9344-B724-46922035FD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A3AE9-EB93-2542-8B91-EE1F7F8DF490}" type="datetimeFigureOut">
              <a:rPr lang="de-DE" smtClean="0"/>
              <a:t>23.06.18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F19390-FF5C-1E41-8974-E6B442081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46B5DE-1217-DC40-8926-839D015E2B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8C4FC-E081-C344-8F30-CDF9ED93A60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06000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1FB34D0-92FA-7948-AFB1-87085C223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B27A60-D503-2947-92E7-B8349891C4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72557-C1FF-694A-8A82-81AB6CBB35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CA3AE9-EB93-2542-8B91-EE1F7F8DF490}" type="datetimeFigureOut">
              <a:rPr lang="de-DE" smtClean="0"/>
              <a:t>23.06.18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F0210-A6C9-F843-94EE-32D3622795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2DE6FE-C71A-DC4C-81A2-978BD21903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28C4FC-E081-C344-8F30-CDF9ED93A60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20955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A05599-C434-E743-978E-D7C1AE1B291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Formal </a:t>
            </a:r>
            <a:r>
              <a:rPr lang="de-DE" dirty="0" err="1"/>
              <a:t>Verification</a:t>
            </a:r>
            <a:r>
              <a:rPr lang="de-DE" dirty="0"/>
              <a:t> in Reinforcement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0671EB-9D8D-C442-BCC0-7C45EA7E5B9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257382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79290-7A08-9F45-8A5E-22C6785494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Worst Case Criterion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F5856C-E044-6540-B2EE-5D3D048D3C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Maximize worst-case return to reduce variability by the policy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58507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A4B475-DFA2-F542-915E-13C9FC588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Risk-Sensitive Criterion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56033B4-6332-854E-9B38-AADA03A0319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Balance between return and risk: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𝛽</m:t>
                    </m:r>
                  </m:oMath>
                </a14:m>
                <a:endParaRPr lang="en-US" dirty="0"/>
              </a:p>
              <a:p>
                <a:r>
                  <a:rPr lang="en-US" dirty="0"/>
                  <a:t>Penalize Variance via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𝛽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&lt;0</m:t>
                    </m:r>
                  </m:oMath>
                </a14:m>
                <a:endParaRPr lang="en-US" dirty="0"/>
              </a:p>
              <a:p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Problem: Small variance does not imply small risk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56033B4-6332-854E-9B38-AADA03A0319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82DCB2EC-FA62-124D-9963-33E2F720DF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5752" y="3060688"/>
            <a:ext cx="8540496" cy="766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8088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FC7D7E-CF2D-E948-9AB8-133136DE7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Constrained Criterion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0B6F66-6E47-0243-AD8A-140496178F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Maximize return subject to given constraints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67C6BA-81D6-154E-BBA6-C1863AC645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8356" y="2682912"/>
            <a:ext cx="6495288" cy="661659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8D0F9BD7-D630-3A49-BD86-6C1D6A26978E}"/>
              </a:ext>
            </a:extLst>
          </p:cNvPr>
          <p:cNvGrpSpPr/>
          <p:nvPr/>
        </p:nvGrpSpPr>
        <p:grpSpPr>
          <a:xfrm>
            <a:off x="2189018" y="3908776"/>
            <a:ext cx="7813964" cy="2268187"/>
            <a:chOff x="2612571" y="3788229"/>
            <a:chExt cx="7813964" cy="2268187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4807FA34-C8F6-9746-8C75-FD3541252562}"/>
                </a:ext>
              </a:extLst>
            </p:cNvPr>
            <p:cNvSpPr/>
            <p:nvPr/>
          </p:nvSpPr>
          <p:spPr>
            <a:xfrm>
              <a:off x="2612571" y="3788229"/>
              <a:ext cx="7813964" cy="2268187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093E35A-9966-E14D-99B6-05155462C4CA}"/>
                </a:ext>
              </a:extLst>
            </p:cNvPr>
            <p:cNvSpPr/>
            <p:nvPr/>
          </p:nvSpPr>
          <p:spPr>
            <a:xfrm>
              <a:off x="2848356" y="4201858"/>
              <a:ext cx="3303320" cy="1366546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971B9AA-29A0-B441-AB28-B92DFC53CA0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41897" y="4707331"/>
              <a:ext cx="368300" cy="355600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AC6409A-1CD7-DA4A-A9C8-6756F330777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53966" y="4707331"/>
              <a:ext cx="292100" cy="3556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91800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1769A-A9B2-5C46-98E4-6C7E31FE3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Constrained Criterion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F024DA-3BFF-BF45-A432-9F14C13554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General strategy: Find equivalent non-constrained problem for given constrained one</a:t>
            </a:r>
          </a:p>
          <a:p>
            <a:r>
              <a:rPr lang="en-US" dirty="0"/>
              <a:t>Constrains usually only use expectation and variance</a:t>
            </a:r>
          </a:p>
        </p:txBody>
      </p:sp>
    </p:spTree>
    <p:extLst>
      <p:ext uri="{BB962C8B-B14F-4D97-AF65-F5344CB8AC3E}">
        <p14:creationId xmlns:p14="http://schemas.microsoft.com/office/powerpoint/2010/main" val="41346319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F700A-29D2-2942-ABF4-1B96123D7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Modification of the Exploration Process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DB53B92-B7AB-9844-9505-3B30E7643D6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𝜖</m:t>
                    </m:r>
                  </m:oMath>
                </a14:m>
                <a:r>
                  <a:rPr lang="en-US" dirty="0"/>
                  <a:t>-greedy behaves randomly → chooses unsafe actions</a:t>
                </a:r>
              </a:p>
              <a:p>
                <a:r>
                  <a:rPr lang="en-US" dirty="0"/>
                  <a:t>Many failures needed to learn</a:t>
                </a:r>
              </a:p>
              <a:p>
                <a:r>
                  <a:rPr lang="en-US" dirty="0"/>
                  <a:t>But we mustn’t fail but still want to learn!</a:t>
                </a:r>
              </a:p>
              <a:p>
                <a:r>
                  <a:rPr lang="en-US" dirty="0"/>
                  <a:t>Idea: Inject Knowledge into exploration</a:t>
                </a:r>
              </a:p>
              <a:p>
                <a:r>
                  <a:rPr lang="en-US" dirty="0"/>
                  <a:t>Benefits: Avoid unsafe regions, accelerate learning, “guide” into right direction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DB53B92-B7AB-9844-9505-3B30E7643D6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767545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FC6FC-31B1-4A43-A106-7742D63A55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 Knowledge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EC9C54-993D-664D-8BD3-AEFAB0E9D0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Accelerate training</a:t>
            </a:r>
          </a:p>
        </p:txBody>
      </p:sp>
    </p:spTree>
    <p:extLst>
      <p:ext uri="{BB962C8B-B14F-4D97-AF65-F5344CB8AC3E}">
        <p14:creationId xmlns:p14="http://schemas.microsoft.com/office/powerpoint/2010/main" val="25839338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1C8167-C2B7-0B49-B98C-A565BCC283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Demonstrations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00833-2A94-9A4F-B8CF-34A084033B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demonstrations to derive a policy</a:t>
            </a:r>
          </a:p>
        </p:txBody>
      </p:sp>
    </p:spTree>
    <p:extLst>
      <p:ext uri="{BB962C8B-B14F-4D97-AF65-F5344CB8AC3E}">
        <p14:creationId xmlns:p14="http://schemas.microsoft.com/office/powerpoint/2010/main" val="24822128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5F5F41-273D-7447-B9B4-9EE4E112F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Teacher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56537A-DC9B-7A40-A266-278DCEF031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Teacher can help agent</a:t>
            </a:r>
          </a:p>
          <a:p>
            <a:r>
              <a:rPr lang="en-US" dirty="0"/>
              <a:t>Interaction between teacher and agent</a:t>
            </a:r>
          </a:p>
          <a:p>
            <a:pPr lvl="1"/>
            <a:r>
              <a:rPr lang="en-US" dirty="0"/>
              <a:t>If learner is ”unsure”</a:t>
            </a:r>
          </a:p>
          <a:p>
            <a:pPr lvl="1"/>
            <a:r>
              <a:rPr lang="en-US" dirty="0"/>
              <a:t>If teacher thinks it needs to</a:t>
            </a:r>
          </a:p>
        </p:txBody>
      </p:sp>
    </p:spTree>
    <p:extLst>
      <p:ext uri="{BB962C8B-B14F-4D97-AF65-F5344CB8AC3E}">
        <p14:creationId xmlns:p14="http://schemas.microsoft.com/office/powerpoint/2010/main" val="27278156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9BA26-3D6B-B947-975F-738AF3214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Teacher Advice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C5A612-3C0E-A040-B3BA-A649A30C91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2591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59266-1166-C946-A582-E111E780F3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Risk-directed exploration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0BECEB-3939-B34F-946A-298B56F882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risk-measure for action selection</a:t>
            </a:r>
          </a:p>
        </p:txBody>
      </p:sp>
    </p:spTree>
    <p:extLst>
      <p:ext uri="{BB962C8B-B14F-4D97-AF65-F5344CB8AC3E}">
        <p14:creationId xmlns:p14="http://schemas.microsoft.com/office/powerpoint/2010/main" val="35253675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2F8A0-E29F-904D-9099-2611951E9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//Topics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4322D5-BC87-5B44-80FA-7A39517466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e-DE" dirty="0" err="1"/>
              <a:t>Introduction</a:t>
            </a:r>
            <a:endParaRPr lang="de-DE" dirty="0"/>
          </a:p>
          <a:p>
            <a:r>
              <a:rPr lang="de-DE" dirty="0" err="1"/>
              <a:t>Overview</a:t>
            </a:r>
            <a:r>
              <a:rPr lang="de-DE" dirty="0"/>
              <a:t> </a:t>
            </a:r>
            <a:r>
              <a:rPr lang="de-DE" dirty="0" err="1"/>
              <a:t>Verification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Reinforcement Learning</a:t>
            </a:r>
          </a:p>
          <a:p>
            <a:pPr lvl="1"/>
            <a:r>
              <a:rPr lang="de-DE" dirty="0">
                <a:sym typeface="Wingdings" pitchFamily="2" charset="2"/>
              </a:rPr>
              <a:t>// NASA Paper</a:t>
            </a:r>
            <a:endParaRPr lang="de-DE" dirty="0"/>
          </a:p>
          <a:p>
            <a:r>
              <a:rPr lang="de-DE" dirty="0"/>
              <a:t>Research </a:t>
            </a:r>
            <a:r>
              <a:rPr lang="de-DE" dirty="0" err="1"/>
              <a:t>Question</a:t>
            </a:r>
            <a:r>
              <a:rPr lang="de-DE" dirty="0"/>
              <a:t>: </a:t>
            </a:r>
            <a:r>
              <a:rPr lang="de-DE" dirty="0" err="1"/>
              <a:t>How</a:t>
            </a:r>
            <a:r>
              <a:rPr lang="de-DE" dirty="0"/>
              <a:t> do </a:t>
            </a:r>
            <a:r>
              <a:rPr lang="de-DE" dirty="0" err="1"/>
              <a:t>we</a:t>
            </a:r>
            <a:r>
              <a:rPr lang="de-DE" dirty="0"/>
              <a:t> handle </a:t>
            </a:r>
            <a:r>
              <a:rPr lang="de-DE" dirty="0" err="1"/>
              <a:t>unknown</a:t>
            </a:r>
            <a:r>
              <a:rPr lang="de-DE" dirty="0"/>
              <a:t> </a:t>
            </a:r>
            <a:r>
              <a:rPr lang="de-DE" dirty="0" err="1"/>
              <a:t>situations</a:t>
            </a:r>
            <a:r>
              <a:rPr lang="de-DE" dirty="0"/>
              <a:t>?</a:t>
            </a:r>
          </a:p>
          <a:p>
            <a:pPr lvl="1"/>
            <a:r>
              <a:rPr lang="de-DE" dirty="0"/>
              <a:t>//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should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then</a:t>
            </a:r>
            <a:r>
              <a:rPr lang="de-DE" dirty="0"/>
              <a:t>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specific</a:t>
            </a:r>
            <a:r>
              <a:rPr lang="de-DE" dirty="0"/>
              <a:t>. e.g. </a:t>
            </a:r>
            <a:r>
              <a:rPr lang="de-DE" dirty="0" err="1"/>
              <a:t>safe</a:t>
            </a:r>
            <a:r>
              <a:rPr lang="de-DE" dirty="0"/>
              <a:t> online </a:t>
            </a:r>
            <a:r>
              <a:rPr lang="de-DE" dirty="0" err="1"/>
              <a:t>learning</a:t>
            </a:r>
            <a:r>
              <a:rPr lang="de-DE" dirty="0"/>
              <a:t>, online </a:t>
            </a:r>
            <a:r>
              <a:rPr lang="de-DE" dirty="0" err="1"/>
              <a:t>verification</a:t>
            </a:r>
            <a:r>
              <a:rPr lang="de-DE" dirty="0"/>
              <a:t>, ...</a:t>
            </a:r>
          </a:p>
          <a:p>
            <a:r>
              <a:rPr lang="de-DE" dirty="0"/>
              <a:t>State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Art / </a:t>
            </a:r>
            <a:r>
              <a:rPr lang="de-DE" dirty="0" err="1"/>
              <a:t>Related</a:t>
            </a:r>
            <a:r>
              <a:rPr lang="de-DE" dirty="0"/>
              <a:t> Research + </a:t>
            </a:r>
            <a:r>
              <a:rPr lang="de-DE" dirty="0" err="1"/>
              <a:t>Bottlenecks</a:t>
            </a:r>
            <a:r>
              <a:rPr lang="de-DE" dirty="0"/>
              <a:t>/Problems</a:t>
            </a:r>
          </a:p>
          <a:p>
            <a:pPr lvl="1"/>
            <a:r>
              <a:rPr lang="de-DE" dirty="0"/>
              <a:t>E.g. </a:t>
            </a:r>
            <a:r>
              <a:rPr lang="de-DE" dirty="0" err="1"/>
              <a:t>penality</a:t>
            </a:r>
            <a:r>
              <a:rPr lang="de-DE" dirty="0"/>
              <a:t> </a:t>
            </a:r>
            <a:r>
              <a:rPr lang="de-DE" dirty="0" err="1"/>
              <a:t>based</a:t>
            </a:r>
            <a:r>
              <a:rPr lang="de-DE" dirty="0"/>
              <a:t> </a:t>
            </a:r>
            <a:r>
              <a:rPr lang="de-DE" dirty="0" err="1"/>
              <a:t>approaches</a:t>
            </a:r>
            <a:r>
              <a:rPr lang="de-DE" dirty="0"/>
              <a:t> </a:t>
            </a:r>
            <a:r>
              <a:rPr lang="de-DE" dirty="0" err="1"/>
              <a:t>don‘t</a:t>
            </a:r>
            <a:r>
              <a:rPr lang="de-DE" dirty="0"/>
              <a:t> </a:t>
            </a:r>
            <a:r>
              <a:rPr lang="de-DE" dirty="0" err="1"/>
              <a:t>make</a:t>
            </a:r>
            <a:r>
              <a:rPr lang="de-DE" dirty="0"/>
              <a:t> </a:t>
            </a:r>
            <a:r>
              <a:rPr lang="de-DE" dirty="0" err="1"/>
              <a:t>accidents</a:t>
            </a:r>
            <a:r>
              <a:rPr lang="de-DE" dirty="0"/>
              <a:t> </a:t>
            </a:r>
            <a:r>
              <a:rPr lang="de-DE" dirty="0" err="1"/>
              <a:t>disappear</a:t>
            </a:r>
            <a:r>
              <a:rPr lang="de-DE" dirty="0"/>
              <a:t> but just </a:t>
            </a:r>
            <a:r>
              <a:rPr lang="de-DE" dirty="0" err="1"/>
              <a:t>very</a:t>
            </a:r>
            <a:r>
              <a:rPr lang="de-DE" dirty="0"/>
              <a:t> rare + not </a:t>
            </a:r>
            <a:r>
              <a:rPr lang="de-DE" dirty="0" err="1"/>
              <a:t>possible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safe</a:t>
            </a:r>
            <a:r>
              <a:rPr lang="de-DE" dirty="0"/>
              <a:t> online </a:t>
            </a:r>
            <a:r>
              <a:rPr lang="de-DE" dirty="0" err="1"/>
              <a:t>learning</a:t>
            </a:r>
            <a:r>
              <a:rPr lang="de-DE" dirty="0"/>
              <a:t> (</a:t>
            </a:r>
            <a:r>
              <a:rPr lang="de-DE" dirty="0" err="1"/>
              <a:t>since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need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learn</a:t>
            </a:r>
            <a:r>
              <a:rPr lang="de-DE" dirty="0"/>
              <a:t> </a:t>
            </a:r>
            <a:r>
              <a:rPr lang="de-DE" dirty="0" err="1"/>
              <a:t>first</a:t>
            </a:r>
            <a:r>
              <a:rPr lang="de-DE" dirty="0"/>
              <a:t> not </a:t>
            </a:r>
            <a:r>
              <a:rPr lang="de-DE" dirty="0" err="1"/>
              <a:t>to</a:t>
            </a:r>
            <a:r>
              <a:rPr lang="de-DE" dirty="0"/>
              <a:t> do an </a:t>
            </a:r>
            <a:r>
              <a:rPr lang="de-DE" dirty="0" err="1"/>
              <a:t>accident</a:t>
            </a:r>
            <a:r>
              <a:rPr lang="de-DE" dirty="0"/>
              <a:t>)</a:t>
            </a:r>
          </a:p>
          <a:p>
            <a:r>
              <a:rPr lang="de-DE" dirty="0" err="1"/>
              <a:t>Proposed</a:t>
            </a:r>
            <a:r>
              <a:rPr lang="de-DE" dirty="0"/>
              <a:t> </a:t>
            </a:r>
            <a:r>
              <a:rPr lang="de-DE" dirty="0" err="1"/>
              <a:t>Method</a:t>
            </a:r>
            <a:endParaRPr lang="de-DE" dirty="0"/>
          </a:p>
          <a:p>
            <a:r>
              <a:rPr lang="de-DE" dirty="0"/>
              <a:t>Experiments?</a:t>
            </a:r>
          </a:p>
          <a:p>
            <a:r>
              <a:rPr lang="de-DE" dirty="0"/>
              <a:t>Next </a:t>
            </a:r>
            <a:r>
              <a:rPr lang="de-DE" dirty="0" err="1"/>
              <a:t>steps</a:t>
            </a:r>
            <a:r>
              <a:rPr lang="de-DE" dirty="0"/>
              <a:t> / Problems / </a:t>
            </a:r>
            <a:r>
              <a:rPr lang="de-DE" dirty="0" err="1"/>
              <a:t>Conclusion</a:t>
            </a:r>
            <a:endParaRPr lang="de-DE" dirty="0"/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844596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055C2-F770-5C46-890D-E8E6A773A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Safe Model-based Reinforcement Learning with Stability Guarantees (2017)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78039EB-68EE-BF4A-860B-033E8F349AD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1825625"/>
            <a:ext cx="3365034" cy="4351338"/>
          </a:xfr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9F9F01B-49FE-284C-A9B9-44DAE1261C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03234" y="1825625"/>
            <a:ext cx="7150566" cy="4351338"/>
          </a:xfrm>
        </p:spPr>
        <p:txBody>
          <a:bodyPr/>
          <a:lstStyle/>
          <a:p>
            <a:r>
              <a:rPr lang="en-US" dirty="0"/>
              <a:t>Main Idea: Be able to recover from every situation: “Asymptotic Stability”</a:t>
            </a:r>
          </a:p>
          <a:p>
            <a:r>
              <a:rPr lang="en-US" dirty="0"/>
              <a:t>Start with an initial, safe policy</a:t>
            </a:r>
          </a:p>
          <a:p>
            <a:r>
              <a:rPr lang="en-US" dirty="0"/>
              <a:t>Compute “region of attraction” via </a:t>
            </a:r>
            <a:r>
              <a:rPr lang="en-US" dirty="0" err="1"/>
              <a:t>Lyapunov</a:t>
            </a:r>
            <a:r>
              <a:rPr lang="en-US" dirty="0"/>
              <a:t> functions</a:t>
            </a:r>
          </a:p>
          <a:p>
            <a:r>
              <a:rPr lang="en-US" dirty="0"/>
              <a:t>Exploration will increase safe region and region of attraction</a:t>
            </a:r>
          </a:p>
        </p:txBody>
      </p:sp>
    </p:spTree>
    <p:extLst>
      <p:ext uri="{BB962C8B-B14F-4D97-AF65-F5344CB8AC3E}">
        <p14:creationId xmlns:p14="http://schemas.microsoft.com/office/powerpoint/2010/main" val="21930840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721B69A-635F-4449-8E85-70F34B031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Region of Attraction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CD923FD6-012D-654F-B715-FF558B94E7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67433"/>
            <a:ext cx="10515600" cy="4067722"/>
          </a:xfrm>
        </p:spPr>
      </p:pic>
    </p:spTree>
    <p:extLst>
      <p:ext uri="{BB962C8B-B14F-4D97-AF65-F5344CB8AC3E}">
        <p14:creationId xmlns:p14="http://schemas.microsoft.com/office/powerpoint/2010/main" val="6506419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D7C67-2C5A-494A-AD8A-4D13A7048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Safe Reinforcement Learning via Formal Methods (2018)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F12D9F2-FCCF-1841-8DAF-0FD5F604F6A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1825625"/>
            <a:ext cx="3365034" cy="4351338"/>
          </a:xfr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99A90E5-10F2-434F-8F45-2BCB74471C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03234" y="1825625"/>
            <a:ext cx="7150566" cy="4351338"/>
          </a:xfrm>
        </p:spPr>
        <p:txBody>
          <a:bodyPr>
            <a:normAutofit/>
          </a:bodyPr>
          <a:lstStyle/>
          <a:p>
            <a:r>
              <a:rPr lang="en-US" dirty="0"/>
              <a:t>Model accurate: Choose safe action that maximizes reward</a:t>
            </a:r>
          </a:p>
          <a:p>
            <a:r>
              <a:rPr lang="en-US" dirty="0"/>
              <a:t>Model inaccurate: Choose any action that maximizes reward</a:t>
            </a:r>
          </a:p>
          <a:p>
            <a:r>
              <a:rPr lang="en-US" dirty="0"/>
              <a:t>Model Monitor: Is the model accurate?</a:t>
            </a:r>
          </a:p>
          <a:p>
            <a:r>
              <a:rPr lang="en-US" dirty="0"/>
              <a:t>Controller Monitor: Is an action safe?</a:t>
            </a:r>
          </a:p>
          <a:p>
            <a:r>
              <a:rPr lang="en-US" dirty="0"/>
              <a:t>Any safe action keeps the system safe</a:t>
            </a:r>
          </a:p>
        </p:txBody>
      </p:sp>
    </p:spTree>
    <p:extLst>
      <p:ext uri="{BB962C8B-B14F-4D97-AF65-F5344CB8AC3E}">
        <p14:creationId xmlns:p14="http://schemas.microsoft.com/office/powerpoint/2010/main" val="8059851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BD9B4F-DC51-994F-B698-384071E8D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8C2666-DA29-CA4B-8D0A-F546F3C41B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 err="1">
                <a:latin typeface="Fira Mono" panose="020B0609050000020004" pitchFamily="49" charset="0"/>
                <a:ea typeface="Fira Mono" panose="020B0609050000020004" pitchFamily="49" charset="0"/>
              </a:rPr>
              <a:t>JSCGeneric</a:t>
            </a: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(</a:t>
            </a:r>
            <a:r>
              <a:rPr lang="en-US" dirty="0" err="1">
                <a:latin typeface="Fira Mono" panose="020B0609050000020004" pitchFamily="49" charset="0"/>
                <a:ea typeface="Fira Mono" panose="020B0609050000020004" pitchFamily="49" charset="0"/>
              </a:rPr>
              <a:t>init</a:t>
            </a: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, (S,A,R,E), choose, update, done, CM, MM) {</a:t>
            </a:r>
          </a:p>
          <a:p>
            <a:pPr marL="0" indent="0">
              <a:buNone/>
            </a:pP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  </a:t>
            </a:r>
            <a:r>
              <a:rPr lang="en-US" dirty="0" err="1">
                <a:latin typeface="Fira Mono" panose="020B0609050000020004" pitchFamily="49" charset="0"/>
                <a:ea typeface="Fira Mono" panose="020B0609050000020004" pitchFamily="49" charset="0"/>
              </a:rPr>
              <a:t>prev</a:t>
            </a: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 := </a:t>
            </a:r>
            <a:r>
              <a:rPr lang="en-US" dirty="0" err="1">
                <a:latin typeface="Fira Mono" panose="020B0609050000020004" pitchFamily="49" charset="0"/>
                <a:ea typeface="Fira Mono" panose="020B0609050000020004" pitchFamily="49" charset="0"/>
              </a:rPr>
              <a:t>curr</a:t>
            </a: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 := </a:t>
            </a:r>
            <a:r>
              <a:rPr lang="en-US" dirty="0" err="1">
                <a:latin typeface="Fira Mono" panose="020B0609050000020004" pitchFamily="49" charset="0"/>
                <a:ea typeface="Fira Mono" panose="020B0609050000020004" pitchFamily="49" charset="0"/>
              </a:rPr>
              <a:t>init</a:t>
            </a: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  a0   := NOP;</a:t>
            </a:r>
          </a:p>
          <a:p>
            <a:pPr marL="0" indent="0">
              <a:buNone/>
            </a:pP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  while (!done(</a:t>
            </a:r>
            <a:r>
              <a:rPr lang="en-US" dirty="0" err="1">
                <a:latin typeface="Fira Mono" panose="020B0609050000020004" pitchFamily="49" charset="0"/>
                <a:ea typeface="Fira Mono" panose="020B0609050000020004" pitchFamily="49" charset="0"/>
              </a:rPr>
              <a:t>curr</a:t>
            </a: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)) {</a:t>
            </a:r>
          </a:p>
          <a:p>
            <a:pPr marL="0" indent="0">
              <a:buNone/>
            </a:pP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    if (MM(</a:t>
            </a:r>
            <a:r>
              <a:rPr lang="en-US" dirty="0" err="1">
                <a:latin typeface="Fira Mono" panose="020B0609050000020004" pitchFamily="49" charset="0"/>
                <a:ea typeface="Fira Mono" panose="020B0609050000020004" pitchFamily="49" charset="0"/>
              </a:rPr>
              <a:t>prev</a:t>
            </a: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, a0, </a:t>
            </a:r>
            <a:r>
              <a:rPr lang="en-US" dirty="0" err="1">
                <a:latin typeface="Fira Mono" panose="020B0609050000020004" pitchFamily="49" charset="0"/>
                <a:ea typeface="Fira Mono" panose="020B0609050000020004" pitchFamily="49" charset="0"/>
              </a:rPr>
              <a:t>curr</a:t>
            </a: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))</a:t>
            </a:r>
          </a:p>
          <a:p>
            <a:pPr marL="0" indent="0">
              <a:buNone/>
            </a:pP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      u := choose({a ∈ A | CM(</a:t>
            </a:r>
            <a:r>
              <a:rPr lang="en-US" dirty="0" err="1">
                <a:latin typeface="Fira Mono" panose="020B0609050000020004" pitchFamily="49" charset="0"/>
                <a:ea typeface="Fira Mono" panose="020B0609050000020004" pitchFamily="49" charset="0"/>
              </a:rPr>
              <a:t>a,curr</a:t>
            </a: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)});</a:t>
            </a:r>
          </a:p>
          <a:p>
            <a:pPr marL="0" indent="0">
              <a:buNone/>
            </a:pP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    else</a:t>
            </a:r>
          </a:p>
          <a:p>
            <a:pPr marL="0" indent="0">
              <a:buNone/>
            </a:pP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      u := choose(A);</a:t>
            </a:r>
          </a:p>
          <a:p>
            <a:pPr marL="0" indent="0">
              <a:buNone/>
            </a:pP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    </a:t>
            </a:r>
            <a:r>
              <a:rPr lang="en-US" dirty="0" err="1">
                <a:latin typeface="Fira Mono" panose="020B0609050000020004" pitchFamily="49" charset="0"/>
                <a:ea typeface="Fira Mono" panose="020B0609050000020004" pitchFamily="49" charset="0"/>
              </a:rPr>
              <a:t>prev</a:t>
            </a: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 := </a:t>
            </a:r>
            <a:r>
              <a:rPr lang="en-US" dirty="0" err="1">
                <a:latin typeface="Fira Mono" panose="020B0609050000020004" pitchFamily="49" charset="0"/>
                <a:ea typeface="Fira Mono" panose="020B0609050000020004" pitchFamily="49" charset="0"/>
              </a:rPr>
              <a:t>curr</a:t>
            </a: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    </a:t>
            </a:r>
            <a:r>
              <a:rPr lang="en-US" dirty="0" err="1">
                <a:latin typeface="Fira Mono" panose="020B0609050000020004" pitchFamily="49" charset="0"/>
                <a:ea typeface="Fira Mono" panose="020B0609050000020004" pitchFamily="49" charset="0"/>
              </a:rPr>
              <a:t>curr</a:t>
            </a: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 := E(u, </a:t>
            </a:r>
            <a:r>
              <a:rPr lang="en-US" dirty="0" err="1">
                <a:latin typeface="Fira Mono" panose="020B0609050000020004" pitchFamily="49" charset="0"/>
                <a:ea typeface="Fira Mono" panose="020B0609050000020004" pitchFamily="49" charset="0"/>
              </a:rPr>
              <a:t>prev</a:t>
            </a: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    update(</a:t>
            </a:r>
            <a:r>
              <a:rPr lang="en-US" dirty="0" err="1">
                <a:latin typeface="Fira Mono" panose="020B0609050000020004" pitchFamily="49" charset="0"/>
                <a:ea typeface="Fira Mono" panose="020B0609050000020004" pitchFamily="49" charset="0"/>
              </a:rPr>
              <a:t>prev</a:t>
            </a: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, u, </a:t>
            </a:r>
            <a:r>
              <a:rPr lang="en-US" dirty="0" err="1">
                <a:latin typeface="Fira Mono" panose="020B0609050000020004" pitchFamily="49" charset="0"/>
                <a:ea typeface="Fira Mono" panose="020B0609050000020004" pitchFamily="49" charset="0"/>
              </a:rPr>
              <a:t>curr</a:t>
            </a: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latin typeface="Fira Mono" panose="020B0609050000020004" pitchFamily="49" charset="0"/>
                <a:ea typeface="Fira Mono" panose="020B06090500000200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228523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5E29D1-DDAB-2443-9ED5-3224E1A21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err="1"/>
              <a:t>Verification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Markov</a:t>
            </a:r>
            <a:r>
              <a:rPr lang="de-DE" dirty="0"/>
              <a:t> </a:t>
            </a:r>
            <a:r>
              <a:rPr lang="de-DE" dirty="0" err="1"/>
              <a:t>Decision</a:t>
            </a:r>
            <a:r>
              <a:rPr lang="de-DE" dirty="0"/>
              <a:t> </a:t>
            </a:r>
            <a:r>
              <a:rPr lang="de-DE" dirty="0" err="1"/>
              <a:t>Processes</a:t>
            </a:r>
            <a:r>
              <a:rPr lang="de-DE" dirty="0"/>
              <a:t> </a:t>
            </a:r>
            <a:r>
              <a:rPr lang="de-DE" dirty="0" err="1"/>
              <a:t>using</a:t>
            </a:r>
            <a:r>
              <a:rPr lang="de-DE" dirty="0"/>
              <a:t> Learning </a:t>
            </a:r>
            <a:r>
              <a:rPr lang="de-DE" dirty="0" err="1"/>
              <a:t>Algorithms</a:t>
            </a:r>
            <a:r>
              <a:rPr lang="de-DE" dirty="0"/>
              <a:t> (2015)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0496F8D-5A92-C449-90B8-35E76D9CBC6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1825625"/>
            <a:ext cx="3359580" cy="4351338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C8D242-F6D6-BD48-BD1E-3B3819173B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197780" y="1825625"/>
            <a:ext cx="7156020" cy="4351338"/>
          </a:xfrm>
        </p:spPr>
        <p:txBody>
          <a:bodyPr/>
          <a:lstStyle/>
          <a:p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6343635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B902C-BDF5-CA40-A3D7-C7DDF9D61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err="1"/>
              <a:t>Applying</a:t>
            </a:r>
            <a:r>
              <a:rPr lang="de-DE" dirty="0"/>
              <a:t> Formal </a:t>
            </a:r>
            <a:r>
              <a:rPr lang="de-DE" dirty="0" err="1"/>
              <a:t>Methods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Reinforcement Learning (2018)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B116E77-18B0-8944-93C5-864F82B34A4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1825625"/>
            <a:ext cx="3349098" cy="4351338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DD2150-6B4E-7A45-9D24-E7B6C025CD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187298" y="1825625"/>
            <a:ext cx="7166502" cy="4351338"/>
          </a:xfrm>
        </p:spPr>
        <p:txBody>
          <a:bodyPr/>
          <a:lstStyle/>
          <a:p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2063940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DD9FA6-BB22-F24E-907E-2F9430A2EA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//</a:t>
            </a:r>
            <a:r>
              <a:rPr lang="de-DE" dirty="0" err="1"/>
              <a:t>Proposed</a:t>
            </a:r>
            <a:r>
              <a:rPr lang="de-DE" dirty="0"/>
              <a:t> </a:t>
            </a:r>
            <a:r>
              <a:rPr lang="de-DE" dirty="0" err="1"/>
              <a:t>Method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39494C-415E-3D4A-BF40-1D0EBC11F5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Name </a:t>
            </a:r>
            <a:r>
              <a:rPr lang="de-DE" dirty="0" err="1"/>
              <a:t>some</a:t>
            </a:r>
            <a:r>
              <a:rPr lang="de-DE" dirty="0"/>
              <a:t> </a:t>
            </a:r>
            <a:r>
              <a:rPr lang="de-DE" dirty="0" err="1"/>
              <a:t>ideas</a:t>
            </a:r>
            <a:r>
              <a:rPr lang="de-DE" dirty="0"/>
              <a:t>?</a:t>
            </a:r>
          </a:p>
          <a:p>
            <a:r>
              <a:rPr lang="de-DE" dirty="0"/>
              <a:t>Advantages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disadvantages</a:t>
            </a:r>
            <a:endParaRPr lang="de-DE" dirty="0"/>
          </a:p>
          <a:p>
            <a:r>
              <a:rPr lang="de-DE" dirty="0" err="1"/>
              <a:t>Boost</a:t>
            </a:r>
            <a:r>
              <a:rPr lang="de-DE" dirty="0"/>
              <a:t> </a:t>
            </a:r>
            <a:r>
              <a:rPr lang="de-DE" dirty="0" err="1"/>
              <a:t>safe</a:t>
            </a:r>
            <a:r>
              <a:rPr lang="de-DE" dirty="0"/>
              <a:t> </a:t>
            </a:r>
            <a:r>
              <a:rPr lang="de-DE" dirty="0" err="1"/>
              <a:t>method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formal </a:t>
            </a:r>
            <a:r>
              <a:rPr lang="de-DE" dirty="0" err="1"/>
              <a:t>verification</a:t>
            </a:r>
            <a:endParaRPr lang="de-DE" dirty="0"/>
          </a:p>
          <a:p>
            <a:r>
              <a:rPr lang="de-DE" dirty="0"/>
              <a:t>Show </a:t>
            </a:r>
            <a:r>
              <a:rPr lang="de-DE" dirty="0" err="1"/>
              <a:t>that</a:t>
            </a:r>
            <a:r>
              <a:rPr lang="de-DE" dirty="0"/>
              <a:t> a </a:t>
            </a:r>
            <a:r>
              <a:rPr lang="de-DE" dirty="0" err="1"/>
              <a:t>certain</a:t>
            </a:r>
            <a:r>
              <a:rPr lang="de-DE" dirty="0"/>
              <a:t> </a:t>
            </a:r>
            <a:r>
              <a:rPr lang="de-DE" dirty="0" err="1"/>
              <a:t>approach</a:t>
            </a:r>
            <a:r>
              <a:rPr lang="de-DE" dirty="0"/>
              <a:t> </a:t>
            </a:r>
            <a:r>
              <a:rPr lang="de-DE" dirty="0" err="1"/>
              <a:t>does</a:t>
            </a:r>
            <a:r>
              <a:rPr lang="de-DE" dirty="0"/>
              <a:t> not </a:t>
            </a:r>
            <a:r>
              <a:rPr lang="de-DE" dirty="0" err="1"/>
              <a:t>work</a:t>
            </a:r>
            <a:endParaRPr lang="de-DE" dirty="0"/>
          </a:p>
          <a:p>
            <a:r>
              <a:rPr lang="de-DE" dirty="0"/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82121005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A1715-DD1E-104C-B79C-9834EC4F3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//Experiments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C9E9F5-D91D-9A42-AC48-7DAC8F23F3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tbd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777718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5B884-AA97-F04D-BE9C-9CBED8DE88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//Formal </a:t>
            </a:r>
            <a:r>
              <a:rPr lang="de-DE" dirty="0" err="1"/>
              <a:t>Verification</a:t>
            </a:r>
            <a:r>
              <a:rPr lang="de-DE" dirty="0"/>
              <a:t> – The </a:t>
            </a:r>
            <a:r>
              <a:rPr lang="de-DE" dirty="0" err="1"/>
              <a:t>solution</a:t>
            </a:r>
            <a:r>
              <a:rPr lang="de-DE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F8856C-BDB1-CA4F-AA54-8216803EE6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Conclusion</a:t>
            </a:r>
            <a:r>
              <a:rPr lang="de-DE" dirty="0"/>
              <a:t>, Research </a:t>
            </a:r>
            <a:r>
              <a:rPr lang="de-DE" dirty="0" err="1"/>
              <a:t>Direction</a:t>
            </a:r>
            <a:r>
              <a:rPr lang="de-DE" dirty="0"/>
              <a:t>, ...</a:t>
            </a:r>
          </a:p>
          <a:p>
            <a:r>
              <a:rPr lang="de-DE" dirty="0"/>
              <a:t>Short </a:t>
            </a:r>
            <a:r>
              <a:rPr lang="de-DE" dirty="0" err="1"/>
              <a:t>discussion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research</a:t>
            </a:r>
            <a:r>
              <a:rPr lang="de-DE" dirty="0"/>
              <a:t> </a:t>
            </a:r>
            <a:r>
              <a:rPr lang="de-DE" dirty="0" err="1"/>
              <a:t>questions</a:t>
            </a:r>
            <a:endParaRPr lang="de-DE" dirty="0"/>
          </a:p>
          <a:p>
            <a:r>
              <a:rPr lang="de-DE" dirty="0" err="1"/>
              <a:t>Why</a:t>
            </a:r>
            <a:r>
              <a:rPr lang="de-DE" dirty="0"/>
              <a:t> formal </a:t>
            </a:r>
            <a:r>
              <a:rPr lang="de-DE" dirty="0" err="1"/>
              <a:t>verification</a:t>
            </a:r>
            <a:r>
              <a:rPr lang="de-DE" dirty="0"/>
              <a:t> </a:t>
            </a:r>
            <a:r>
              <a:rPr lang="de-DE" dirty="0" err="1"/>
              <a:t>does</a:t>
            </a:r>
            <a:r>
              <a:rPr lang="de-DE" dirty="0"/>
              <a:t> not </a:t>
            </a:r>
            <a:r>
              <a:rPr lang="de-DE" dirty="0" err="1"/>
              <a:t>make</a:t>
            </a:r>
            <a:r>
              <a:rPr lang="de-DE" dirty="0"/>
              <a:t> </a:t>
            </a:r>
            <a:r>
              <a:rPr lang="de-DE" dirty="0" err="1"/>
              <a:t>driving</a:t>
            </a:r>
            <a:r>
              <a:rPr lang="de-DE" dirty="0"/>
              <a:t> 100% save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358489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75D63-CD87-1346-873F-47B95BC62C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//</a:t>
            </a:r>
            <a:r>
              <a:rPr lang="de-DE" dirty="0" err="1"/>
              <a:t>Introduction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0B19FE-D16D-1747-9634-02C02BEB5E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is this topic relevant</a:t>
            </a:r>
          </a:p>
          <a:p>
            <a:r>
              <a:rPr lang="en-US" dirty="0"/>
              <a:t>What are the challenges</a:t>
            </a:r>
          </a:p>
          <a:p>
            <a:r>
              <a:rPr lang="en-US" dirty="0"/>
              <a:t>Motivation from other fields where formal verification succeeded</a:t>
            </a:r>
          </a:p>
          <a:p>
            <a:r>
              <a:rPr lang="en-US" dirty="0"/>
              <a:t>Use cases: (Not only) Autonomous Driving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39365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0DCD7D-50EC-F043-86E9-02E626986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//Research </a:t>
            </a:r>
            <a:r>
              <a:rPr lang="de-DE" dirty="0" err="1"/>
              <a:t>Question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3DA6D0-4B3A-1441-8EFB-2E0E8DB7F4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ensure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model</a:t>
            </a:r>
            <a:r>
              <a:rPr lang="de-DE" dirty="0"/>
              <a:t> will </a:t>
            </a:r>
            <a:r>
              <a:rPr lang="de-DE" dirty="0" err="1"/>
              <a:t>always</a:t>
            </a:r>
            <a:r>
              <a:rPr lang="de-DE" dirty="0"/>
              <a:t> </a:t>
            </a:r>
            <a:r>
              <a:rPr lang="de-DE" dirty="0" err="1"/>
              <a:t>act</a:t>
            </a:r>
            <a:r>
              <a:rPr lang="de-DE" dirty="0"/>
              <a:t> in a </a:t>
            </a:r>
            <a:r>
              <a:rPr lang="de-DE" dirty="0" err="1"/>
              <a:t>safe</a:t>
            </a:r>
            <a:r>
              <a:rPr lang="de-DE" dirty="0"/>
              <a:t> </a:t>
            </a:r>
            <a:r>
              <a:rPr lang="de-DE" dirty="0" err="1"/>
              <a:t>way</a:t>
            </a:r>
            <a:r>
              <a:rPr lang="de-DE" dirty="0"/>
              <a:t>? (not </a:t>
            </a:r>
            <a:r>
              <a:rPr lang="de-DE" dirty="0" err="1"/>
              <a:t>damaging</a:t>
            </a:r>
            <a:r>
              <a:rPr lang="de-DE" dirty="0"/>
              <a:t> </a:t>
            </a:r>
            <a:r>
              <a:rPr lang="de-DE" dirty="0" err="1"/>
              <a:t>something</a:t>
            </a:r>
            <a:r>
              <a:rPr lang="de-DE" dirty="0"/>
              <a:t>)</a:t>
            </a:r>
          </a:p>
          <a:p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deal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uncertain</a:t>
            </a:r>
            <a:r>
              <a:rPr lang="de-DE" dirty="0"/>
              <a:t> </a:t>
            </a:r>
            <a:r>
              <a:rPr lang="de-DE" dirty="0" err="1"/>
              <a:t>situations</a:t>
            </a:r>
            <a:r>
              <a:rPr lang="de-DE" dirty="0"/>
              <a:t>?</a:t>
            </a:r>
          </a:p>
          <a:p>
            <a:r>
              <a:rPr lang="de-DE" dirty="0" err="1"/>
              <a:t>Does</a:t>
            </a:r>
            <a:r>
              <a:rPr lang="de-DE" dirty="0"/>
              <a:t> Formal </a:t>
            </a:r>
            <a:r>
              <a:rPr lang="de-DE" dirty="0" err="1"/>
              <a:t>Verification</a:t>
            </a:r>
            <a:r>
              <a:rPr lang="de-DE" dirty="0"/>
              <a:t> </a:t>
            </a:r>
            <a:r>
              <a:rPr lang="de-DE" dirty="0" err="1"/>
              <a:t>make</a:t>
            </a:r>
            <a:r>
              <a:rPr lang="de-DE" dirty="0"/>
              <a:t> </a:t>
            </a:r>
            <a:r>
              <a:rPr lang="de-DE" dirty="0" err="1"/>
              <a:t>autonomous</a:t>
            </a:r>
            <a:r>
              <a:rPr lang="de-DE" dirty="0"/>
              <a:t> </a:t>
            </a:r>
            <a:r>
              <a:rPr lang="de-DE" dirty="0" err="1"/>
              <a:t>driving</a:t>
            </a:r>
            <a:r>
              <a:rPr lang="de-DE" dirty="0"/>
              <a:t> 100% </a:t>
            </a:r>
            <a:r>
              <a:rPr lang="de-DE" dirty="0" err="1"/>
              <a:t>safe</a:t>
            </a:r>
            <a:r>
              <a:rPr lang="de-DE" dirty="0"/>
              <a:t>?</a:t>
            </a:r>
          </a:p>
          <a:p>
            <a:endParaRPr lang="de-DE" dirty="0"/>
          </a:p>
          <a:p>
            <a:r>
              <a:rPr lang="de-DE" dirty="0"/>
              <a:t>Other </a:t>
            </a:r>
            <a:r>
              <a:rPr lang="de-DE" dirty="0" err="1"/>
              <a:t>Questions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could</a:t>
            </a:r>
            <a:r>
              <a:rPr lang="de-DE" dirty="0"/>
              <a:t> </a:t>
            </a:r>
            <a:r>
              <a:rPr lang="de-DE" dirty="0" err="1"/>
              <a:t>name</a:t>
            </a:r>
            <a:r>
              <a:rPr lang="de-DE" dirty="0"/>
              <a:t> (but not </a:t>
            </a:r>
            <a:r>
              <a:rPr lang="de-DE" dirty="0" err="1"/>
              <a:t>address</a:t>
            </a:r>
            <a:r>
              <a:rPr lang="de-DE" dirty="0"/>
              <a:t>)</a:t>
            </a:r>
          </a:p>
          <a:p>
            <a:pPr lvl="1"/>
            <a:r>
              <a:rPr lang="en-US" dirty="0"/>
              <a:t>“Small perturbation of input will not affect the learning“</a:t>
            </a:r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548113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E8D75-90C3-4040-B7A9-F30849011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//</a:t>
            </a:r>
            <a:r>
              <a:rPr lang="de-DE" dirty="0" err="1"/>
              <a:t>Introduction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Formal </a:t>
            </a:r>
            <a:r>
              <a:rPr lang="de-DE" dirty="0" err="1"/>
              <a:t>Verification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F49B9E-3509-744B-BCB9-A8993E1E5F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Rough</a:t>
            </a:r>
            <a:r>
              <a:rPr lang="de-DE" dirty="0"/>
              <a:t> </a:t>
            </a:r>
            <a:r>
              <a:rPr lang="de-DE" dirty="0" err="1"/>
              <a:t>overview</a:t>
            </a:r>
            <a:r>
              <a:rPr lang="de-DE" dirty="0"/>
              <a:t> </a:t>
            </a:r>
            <a:r>
              <a:rPr lang="de-DE" dirty="0" err="1"/>
              <a:t>over</a:t>
            </a:r>
            <a:r>
              <a:rPr lang="de-DE" dirty="0"/>
              <a:t> </a:t>
            </a:r>
            <a:r>
              <a:rPr lang="de-DE" dirty="0" err="1"/>
              <a:t>methods</a:t>
            </a:r>
            <a:endParaRPr lang="de-DE" dirty="0"/>
          </a:p>
          <a:p>
            <a:pPr lvl="1"/>
            <a:r>
              <a:rPr lang="de-DE" dirty="0"/>
              <a:t>PRISM, System </a:t>
            </a:r>
            <a:r>
              <a:rPr lang="de-DE" dirty="0" err="1"/>
              <a:t>monitors</a:t>
            </a:r>
            <a:r>
              <a:rPr lang="de-DE" dirty="0"/>
              <a:t>, ...</a:t>
            </a:r>
          </a:p>
          <a:p>
            <a:r>
              <a:rPr lang="de-DE" dirty="0" err="1"/>
              <a:t>Maybe</a:t>
            </a:r>
            <a:r>
              <a:rPr lang="de-DE" dirty="0"/>
              <a:t> </a:t>
            </a:r>
            <a:r>
              <a:rPr lang="de-DE" dirty="0" err="1"/>
              <a:t>name</a:t>
            </a:r>
            <a:r>
              <a:rPr lang="de-DE" dirty="0"/>
              <a:t> </a:t>
            </a:r>
            <a:r>
              <a:rPr lang="de-DE" dirty="0" err="1"/>
              <a:t>some</a:t>
            </a:r>
            <a:r>
              <a:rPr lang="de-DE" dirty="0"/>
              <a:t> </a:t>
            </a:r>
            <a:r>
              <a:rPr lang="de-DE" dirty="0" err="1"/>
              <a:t>approaches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autonomous</a:t>
            </a:r>
            <a:r>
              <a:rPr lang="de-DE" dirty="0"/>
              <a:t> </a:t>
            </a:r>
            <a:r>
              <a:rPr lang="de-DE" dirty="0" err="1"/>
              <a:t>driving</a:t>
            </a:r>
            <a:endParaRPr lang="de-DE" dirty="0"/>
          </a:p>
          <a:p>
            <a:r>
              <a:rPr lang="de-DE" dirty="0"/>
              <a:t>I </a:t>
            </a:r>
            <a:r>
              <a:rPr lang="de-DE" dirty="0" err="1"/>
              <a:t>would</a:t>
            </a:r>
            <a:r>
              <a:rPr lang="de-DE" dirty="0"/>
              <a:t> </a:t>
            </a:r>
            <a:r>
              <a:rPr lang="de-DE" dirty="0" err="1"/>
              <a:t>treat</a:t>
            </a:r>
            <a:r>
              <a:rPr lang="de-DE" dirty="0"/>
              <a:t> formal </a:t>
            </a:r>
            <a:r>
              <a:rPr lang="de-DE" dirty="0" err="1"/>
              <a:t>verification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a “</a:t>
            </a:r>
            <a:r>
              <a:rPr lang="de-DE" dirty="0" err="1"/>
              <a:t>black</a:t>
            </a:r>
            <a:r>
              <a:rPr lang="de-DE" dirty="0"/>
              <a:t> box“ in </a:t>
            </a:r>
            <a:r>
              <a:rPr lang="de-DE" dirty="0" err="1"/>
              <a:t>our</a:t>
            </a:r>
            <a:r>
              <a:rPr lang="de-DE" dirty="0"/>
              <a:t> </a:t>
            </a:r>
            <a:r>
              <a:rPr lang="de-DE" dirty="0" err="1"/>
              <a:t>setting</a:t>
            </a:r>
            <a:r>
              <a:rPr lang="de-DE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41254260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0B9F5-F15E-4C40-9AEF-3913D300F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//Formal </a:t>
            </a:r>
            <a:r>
              <a:rPr lang="de-DE" dirty="0" err="1"/>
              <a:t>Verification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RL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3B8955-FB16-DD43-8199-0AC53FFCD9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Nasa paper</a:t>
            </a:r>
          </a:p>
          <a:p>
            <a:r>
              <a:rPr lang="en-US" dirty="0"/>
              <a:t>What can be verified? What different kind of learning (offline, online) and verification methods are there?</a:t>
            </a:r>
          </a:p>
          <a:p>
            <a:r>
              <a:rPr lang="en-US" dirty="0"/>
              <a:t>Specify what we want to </a:t>
            </a:r>
            <a:r>
              <a:rPr lang="en-US" dirty="0" err="1"/>
              <a:t>verifiy</a:t>
            </a:r>
            <a:r>
              <a:rPr lang="en-US" dirty="0"/>
              <a:t> / do?</a:t>
            </a:r>
          </a:p>
          <a:p>
            <a:pPr lvl="1"/>
            <a:r>
              <a:rPr lang="en-US" b="1" dirty="0"/>
              <a:t>“Model will always be in a non-dangerous state according to “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26534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770AD3-BB62-C044-A388-BDF9BE53C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//State of the Art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AE9AFB-0673-1B49-B9D5-F95C834FBA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Survey (everything pre 2013)</a:t>
            </a:r>
          </a:p>
          <a:p>
            <a:r>
              <a:rPr lang="en-US"/>
              <a:t>Paper we collected...</a:t>
            </a:r>
          </a:p>
        </p:txBody>
      </p:sp>
    </p:spTree>
    <p:extLst>
      <p:ext uri="{BB962C8B-B14F-4D97-AF65-F5344CB8AC3E}">
        <p14:creationId xmlns:p14="http://schemas.microsoft.com/office/powerpoint/2010/main" val="9550875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C1C732-04D7-D546-934E-CD1EC9E0C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Comprehensive Survey on Safe Reinforcement Learning (≤ 2015)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B60B4A0-132E-5A49-A2E3-07F7538675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03234" y="1825625"/>
            <a:ext cx="7150566" cy="4351338"/>
          </a:xfrm>
        </p:spPr>
        <p:txBody>
          <a:bodyPr/>
          <a:lstStyle/>
          <a:p>
            <a:r>
              <a:rPr lang="en-US" dirty="0"/>
              <a:t>…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69222B9-34F3-C24F-BB68-F1F70CF6A78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1825625"/>
            <a:ext cx="3365034" cy="4351338"/>
          </a:xfrm>
        </p:spPr>
      </p:pic>
    </p:spTree>
    <p:extLst>
      <p:ext uri="{BB962C8B-B14F-4D97-AF65-F5344CB8AC3E}">
        <p14:creationId xmlns:p14="http://schemas.microsoft.com/office/powerpoint/2010/main" val="30084166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E70C0-FE1E-214A-AAF3-1876B9C0B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Optimization Criterion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6E8DA2-F116-7D46-B59E-D9DA0EA1E6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Classical criterions: maximize expected return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Can we modify this to make the learning “safer”?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55EE20-7DBE-6841-8545-2C284F0EC6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0380" y="2702136"/>
            <a:ext cx="6111240" cy="1299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8544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9859</TotalTime>
  <Words>771</Words>
  <Application>Microsoft Macintosh PowerPoint</Application>
  <PresentationFormat>Widescreen</PresentationFormat>
  <Paragraphs>122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Arial</vt:lpstr>
      <vt:lpstr>Calibri</vt:lpstr>
      <vt:lpstr>Calibri Light</vt:lpstr>
      <vt:lpstr>Cambria Math</vt:lpstr>
      <vt:lpstr>Fira Mono</vt:lpstr>
      <vt:lpstr>Wingdings</vt:lpstr>
      <vt:lpstr>Office Theme</vt:lpstr>
      <vt:lpstr>Formal Verification in Reinforcement Learning</vt:lpstr>
      <vt:lpstr>//Topics</vt:lpstr>
      <vt:lpstr>//Introduction</vt:lpstr>
      <vt:lpstr>//Research Question</vt:lpstr>
      <vt:lpstr>//Introduction to Formal Verification</vt:lpstr>
      <vt:lpstr>//Formal Verification and RL</vt:lpstr>
      <vt:lpstr>//State of the Art</vt:lpstr>
      <vt:lpstr>A Comprehensive Survey on Safe Reinforcement Learning (≤ 2015)</vt:lpstr>
      <vt:lpstr>Optimization Criterion</vt:lpstr>
      <vt:lpstr>Worst Case Criterion</vt:lpstr>
      <vt:lpstr>Risk-Sensitive Criterion</vt:lpstr>
      <vt:lpstr>Constrained Criterion</vt:lpstr>
      <vt:lpstr>Constrained Criterion</vt:lpstr>
      <vt:lpstr>Modification of the Exploration Process</vt:lpstr>
      <vt:lpstr>Initial Knowledge</vt:lpstr>
      <vt:lpstr>Demonstrations</vt:lpstr>
      <vt:lpstr>Teacher</vt:lpstr>
      <vt:lpstr>Teacher Advice</vt:lpstr>
      <vt:lpstr>Risk-directed exploration</vt:lpstr>
      <vt:lpstr>Safe Model-based Reinforcement Learning with Stability Guarantees (2017)</vt:lpstr>
      <vt:lpstr>Region of Attraction</vt:lpstr>
      <vt:lpstr>Safe Reinforcement Learning via Formal Methods (2018)</vt:lpstr>
      <vt:lpstr>Algorithm</vt:lpstr>
      <vt:lpstr>Verification of Markov Decision Processes using Learning Algorithms (2015)</vt:lpstr>
      <vt:lpstr>Applying Formal Methods to Reinforcement Learning (2018)</vt:lpstr>
      <vt:lpstr>//Proposed Method</vt:lpstr>
      <vt:lpstr>//Experiments</vt:lpstr>
      <vt:lpstr>//Formal Verification – The solution?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Formal Verification in Reinforcement Learning</dc:title>
  <dc:creator>Filip, Rene</dc:creator>
  <cp:lastModifiedBy>Rene Filip</cp:lastModifiedBy>
  <cp:revision>32</cp:revision>
  <dcterms:created xsi:type="dcterms:W3CDTF">2018-06-12T15:27:53Z</dcterms:created>
  <dcterms:modified xsi:type="dcterms:W3CDTF">2018-06-29T08:25:05Z</dcterms:modified>
</cp:coreProperties>
</file>

<file path=docProps/thumbnail.jpeg>
</file>